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8" r:id="rId4"/>
    <p:sldId id="269" r:id="rId5"/>
    <p:sldId id="258" r:id="rId6"/>
    <p:sldId id="271" r:id="rId7"/>
    <p:sldId id="272" r:id="rId8"/>
    <p:sldId id="259" r:id="rId9"/>
    <p:sldId id="273" r:id="rId10"/>
    <p:sldId id="275" r:id="rId11"/>
    <p:sldId id="274" r:id="rId12"/>
    <p:sldId id="276" r:id="rId13"/>
    <p:sldId id="277" r:id="rId14"/>
    <p:sldId id="278" r:id="rId15"/>
    <p:sldId id="279" r:id="rId16"/>
    <p:sldId id="280" r:id="rId17"/>
    <p:sldId id="260" r:id="rId18"/>
    <p:sldId id="281" r:id="rId19"/>
    <p:sldId id="261" r:id="rId20"/>
    <p:sldId id="262" r:id="rId21"/>
    <p:sldId id="282" r:id="rId22"/>
    <p:sldId id="283" r:id="rId23"/>
    <p:sldId id="263" r:id="rId24"/>
    <p:sldId id="286" r:id="rId25"/>
    <p:sldId id="284" r:id="rId26"/>
    <p:sldId id="264" r:id="rId27"/>
    <p:sldId id="287" r:id="rId28"/>
    <p:sldId id="288" r:id="rId29"/>
    <p:sldId id="289" r:id="rId30"/>
    <p:sldId id="265" r:id="rId31"/>
    <p:sldId id="266" r:id="rId32"/>
    <p:sldId id="267" r:id="rId33"/>
    <p:sldId id="290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7/01/14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095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7/01/14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185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7/01/14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460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7/01/14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309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7/01/14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049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7/01/14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52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7/01/14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702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7/01/14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902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7/01/14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596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7/01/14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364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D612-571D-7E45-828E-65F25BBB7447}" type="datetimeFigureOut">
              <a:rPr lang="en-US" smtClean="0"/>
              <a:t>7/01/14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74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9D612-571D-7E45-828E-65F25BBB7447}" type="datetimeFigureOut">
              <a:rPr lang="en-US" smtClean="0"/>
              <a:t>7/01/14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A75E3-1763-CD48-9033-BE91F7E68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87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12637"/>
            <a:ext cx="7772400" cy="1470025"/>
          </a:xfrm>
        </p:spPr>
        <p:txBody>
          <a:bodyPr/>
          <a:lstStyle/>
          <a:p>
            <a:r>
              <a:rPr lang="en-US" dirty="0" smtClean="0"/>
              <a:t>Chapter 11</a:t>
            </a:r>
            <a:br>
              <a:rPr lang="en-US" dirty="0" smtClean="0"/>
            </a:br>
            <a:r>
              <a:rPr lang="en-US" dirty="0" smtClean="0"/>
              <a:t>Phenomenology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4153585"/>
            <a:ext cx="8019589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Usher K and Jackson D. (2014). In: Mills J and Birks M (</a:t>
            </a:r>
            <a:r>
              <a:rPr lang="en-US" dirty="0" err="1"/>
              <a:t>e</a:t>
            </a:r>
            <a:r>
              <a:rPr lang="en-US" dirty="0" err="1" smtClean="0"/>
              <a:t>ds</a:t>
            </a:r>
            <a:r>
              <a:rPr lang="en-US" dirty="0" smtClean="0"/>
              <a:t>) </a:t>
            </a:r>
            <a:r>
              <a:rPr lang="en-US" i="1" dirty="0" smtClean="0"/>
              <a:t>Qualitative methodologies: A practical guide. </a:t>
            </a:r>
            <a:r>
              <a:rPr lang="en-US" dirty="0" smtClean="0"/>
              <a:t>London: Sage Publications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152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Philosophical underpinnings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i="1" dirty="0"/>
              <a:t>E</a:t>
            </a:r>
            <a:r>
              <a:rPr lang="en-US" i="1" dirty="0" smtClean="0"/>
              <a:t>idetic</a:t>
            </a:r>
            <a:r>
              <a:rPr lang="en-US" dirty="0" smtClean="0"/>
              <a:t> description determines the essential nature and acts of consciousness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Eidetic reduction/bracketing/</a:t>
            </a:r>
            <a:r>
              <a:rPr lang="en-US" dirty="0" err="1" smtClean="0"/>
              <a:t>epoche</a:t>
            </a:r>
            <a:r>
              <a:rPr lang="en-US" dirty="0" smtClean="0"/>
              <a:t> </a:t>
            </a:r>
            <a:r>
              <a:rPr lang="en-US" dirty="0"/>
              <a:t>–</a:t>
            </a:r>
            <a:r>
              <a:rPr lang="en-US" dirty="0" smtClean="0"/>
              <a:t> key element of </a:t>
            </a:r>
            <a:r>
              <a:rPr lang="en-US" dirty="0" err="1" smtClean="0"/>
              <a:t>Husserlian</a:t>
            </a:r>
            <a:r>
              <a:rPr lang="en-US" dirty="0" smtClean="0"/>
              <a:t> phenomenology</a:t>
            </a:r>
          </a:p>
          <a:p>
            <a:pPr>
              <a:spcAft>
                <a:spcPts val="1800"/>
              </a:spcAft>
            </a:pPr>
            <a:r>
              <a:rPr lang="en-US" dirty="0"/>
              <a:t>Eidetic reduction/bracketing/</a:t>
            </a:r>
            <a:r>
              <a:rPr lang="en-US" dirty="0" err="1"/>
              <a:t>epoche</a:t>
            </a:r>
            <a:r>
              <a:rPr lang="en-US" dirty="0"/>
              <a:t> </a:t>
            </a:r>
            <a:r>
              <a:rPr lang="en-US" dirty="0" smtClean="0"/>
              <a:t>– means to put aside the taken-for-granted world to focus on the perception of the world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729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Philosophical underpinnings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1800"/>
              </a:spcAft>
            </a:pPr>
            <a:r>
              <a:rPr lang="en-US" dirty="0" smtClean="0"/>
              <a:t>Heidegger (1889-1976) – focused on hermeneutics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Recognizes that human existence is embedded in a world of meanings</a:t>
            </a:r>
          </a:p>
          <a:p>
            <a:pPr>
              <a:spcAft>
                <a:spcPts val="1800"/>
              </a:spcAft>
            </a:pPr>
            <a:r>
              <a:rPr lang="en-US" dirty="0"/>
              <a:t>P</a:t>
            </a:r>
            <a:r>
              <a:rPr lang="en-US" dirty="0" smtClean="0"/>
              <a:t>henomenology </a:t>
            </a:r>
            <a:r>
              <a:rPr lang="en-US" dirty="0"/>
              <a:t>becomes hermeneutical when its method becomes interpretive rather than purely descriptive</a:t>
            </a:r>
            <a:r>
              <a:rPr lang="en-AU" dirty="0"/>
              <a:t> </a:t>
            </a:r>
            <a:r>
              <a:rPr lang="en-AU" dirty="0" smtClean="0"/>
              <a:t>as is the case in transcendental phenomenology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5603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Philosophical underpinnings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Heidegger contends that all description is already an interpretation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Central to Heidegger’s hermeneutic phenomenology is the notion of </a:t>
            </a:r>
            <a:r>
              <a:rPr lang="en-US" i="1" dirty="0" err="1" smtClean="0"/>
              <a:t>dasein</a:t>
            </a:r>
            <a:r>
              <a:rPr lang="en-US" dirty="0" smtClean="0"/>
              <a:t> – being-there / of being in the world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Heidegger rejected Husserl’s notion of bracketing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8264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Philosophical underpinnings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Heidegger believed that in order to understand a phenomenon the person must first of all have their own knowledge or experience of the phenomenon</a:t>
            </a:r>
          </a:p>
          <a:p>
            <a:pPr>
              <a:spcAft>
                <a:spcPts val="1800"/>
              </a:spcAft>
            </a:pPr>
            <a:r>
              <a:rPr lang="en-US" dirty="0" err="1" smtClean="0"/>
              <a:t>Ricoeur</a:t>
            </a:r>
            <a:r>
              <a:rPr lang="en-US" dirty="0" smtClean="0"/>
              <a:t> and </a:t>
            </a:r>
            <a:r>
              <a:rPr lang="en-US" dirty="0" err="1" smtClean="0"/>
              <a:t>Gadamer</a:t>
            </a:r>
            <a:r>
              <a:rPr lang="en-US" dirty="0" smtClean="0"/>
              <a:t> also pivotal to the development of hermeneutic phenomenology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3702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Philosophical </a:t>
            </a:r>
            <a:r>
              <a:rPr lang="en-US" dirty="0" smtClean="0"/>
              <a:t>underpinnings: </a:t>
            </a:r>
            <a:br>
              <a:rPr lang="en-US" dirty="0" smtClean="0"/>
            </a:br>
            <a:r>
              <a:rPr lang="en-US" dirty="0" smtClean="0"/>
              <a:t>Key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1800"/>
              </a:spcAft>
            </a:pPr>
            <a:r>
              <a:rPr lang="en-US" i="1" dirty="0" smtClean="0"/>
              <a:t>Being</a:t>
            </a:r>
            <a:r>
              <a:rPr lang="en-US" dirty="0" smtClean="0"/>
              <a:t> </a:t>
            </a:r>
            <a:r>
              <a:rPr lang="en-US" i="1" dirty="0" smtClean="0"/>
              <a:t>in the world</a:t>
            </a:r>
            <a:r>
              <a:rPr lang="en-US" dirty="0" smtClean="0"/>
              <a:t>: Humans as questioning beings</a:t>
            </a:r>
          </a:p>
          <a:p>
            <a:pPr>
              <a:spcAft>
                <a:spcPts val="1800"/>
              </a:spcAft>
            </a:pPr>
            <a:r>
              <a:rPr lang="en-US" i="1" dirty="0" smtClean="0"/>
              <a:t>Embodiment</a:t>
            </a:r>
            <a:r>
              <a:rPr lang="en-US" dirty="0" smtClean="0"/>
              <a:t>: bodily knowledge of the world – that all our understanding of the world is based on our perceptions and our initial awareness of the object</a:t>
            </a:r>
          </a:p>
          <a:p>
            <a:pPr>
              <a:spcAft>
                <a:spcPts val="1800"/>
              </a:spcAft>
            </a:pPr>
            <a:r>
              <a:rPr lang="en-US" i="1" dirty="0" err="1" smtClean="0"/>
              <a:t>Lifeworld</a:t>
            </a:r>
            <a:r>
              <a:rPr lang="en-US" dirty="0" smtClean="0"/>
              <a:t>: life as we experience it rather than as we conceptualize it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0328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Philosophical underpinnings: </a:t>
            </a:r>
            <a:br>
              <a:rPr lang="en-US" dirty="0"/>
            </a:br>
            <a:r>
              <a:rPr lang="en-US" dirty="0"/>
              <a:t>Key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1800"/>
              </a:spcAft>
            </a:pPr>
            <a:r>
              <a:rPr lang="en-US" i="1" dirty="0" smtClean="0"/>
              <a:t>Reduction</a:t>
            </a:r>
            <a:r>
              <a:rPr lang="en-US" dirty="0" smtClean="0"/>
              <a:t>: describes the phenomenological process that permits us to discover an experiential understanding of the </a:t>
            </a:r>
            <a:r>
              <a:rPr lang="en-US" i="1" dirty="0" err="1" smtClean="0"/>
              <a:t>lifeworld</a:t>
            </a:r>
            <a:r>
              <a:rPr lang="en-US" dirty="0" smtClean="0"/>
              <a:t> </a:t>
            </a:r>
          </a:p>
          <a:p>
            <a:pPr>
              <a:spcAft>
                <a:spcPts val="1800"/>
              </a:spcAft>
            </a:pPr>
            <a:r>
              <a:rPr lang="en-US" i="1" dirty="0" smtClean="0"/>
              <a:t>Lived experience</a:t>
            </a:r>
            <a:r>
              <a:rPr lang="en-US" dirty="0" smtClean="0"/>
              <a:t>: pre-reflective understandings of the world as we experience it prior to putting language to it</a:t>
            </a:r>
          </a:p>
          <a:p>
            <a:pPr>
              <a:spcAft>
                <a:spcPts val="1800"/>
              </a:spcAft>
            </a:pPr>
            <a:r>
              <a:rPr lang="en-US" i="1" dirty="0" smtClean="0"/>
              <a:t>Bracketing</a:t>
            </a:r>
            <a:r>
              <a:rPr lang="en-US" dirty="0" smtClean="0"/>
              <a:t>: a neutral stance, without believing or disbelieving in the existence of a phenomenon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40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Philosophical underpinnings: </a:t>
            </a:r>
            <a:br>
              <a:rPr lang="en-US" dirty="0"/>
            </a:br>
            <a:r>
              <a:rPr lang="en-US" dirty="0"/>
              <a:t>Key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i="1" dirty="0" err="1" smtClean="0"/>
              <a:t>Verstehen</a:t>
            </a:r>
            <a:r>
              <a:rPr lang="en-US" i="1" dirty="0" smtClean="0"/>
              <a:t> </a:t>
            </a:r>
            <a:r>
              <a:rPr lang="en-US" dirty="0" smtClean="0"/>
              <a:t>(understanding): occurs through sharing common meaning, culture and language as it is lived</a:t>
            </a:r>
          </a:p>
          <a:p>
            <a:pPr>
              <a:spcAft>
                <a:spcPts val="1800"/>
              </a:spcAft>
            </a:pPr>
            <a:r>
              <a:rPr lang="en-US" i="1" dirty="0" smtClean="0"/>
              <a:t>The phenomenological nod</a:t>
            </a:r>
            <a:r>
              <a:rPr lang="en-US" dirty="0" smtClean="0"/>
              <a:t>: a form of validation when a person reads a phenomenological description and thinks “this is an experience I could have” </a:t>
            </a:r>
            <a:r>
              <a:rPr lang="en-US" sz="1400" dirty="0" smtClean="0"/>
              <a:t>(Van der </a:t>
            </a:r>
            <a:r>
              <a:rPr lang="en-US" sz="1400" dirty="0" err="1" smtClean="0"/>
              <a:t>Zalm</a:t>
            </a:r>
            <a:r>
              <a:rPr lang="en-US" sz="1400" dirty="0" smtClean="0"/>
              <a:t> and </a:t>
            </a:r>
            <a:r>
              <a:rPr lang="en-US" sz="1400" dirty="0" err="1" smtClean="0"/>
              <a:t>Bergum</a:t>
            </a:r>
            <a:r>
              <a:rPr lang="en-US" sz="1400" dirty="0" smtClean="0"/>
              <a:t>, 2000)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18829788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Positioning of the researcher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Transforming information provided by participants as research partners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A reflective stance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Research question arises from who the researcher is professionally and personally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Self-awareness and perceptiveness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015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Positioning of the researcher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Researcher is a writer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Craft of writing is central to this research design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Writer’s performance will be judged by the presence (or not) of the participants phenomenological nod </a:t>
            </a:r>
            <a:r>
              <a:rPr lang="en-US" sz="1400" dirty="0" smtClean="0"/>
              <a:t>(Van der </a:t>
            </a:r>
            <a:r>
              <a:rPr lang="en-US" sz="1400" dirty="0" err="1" smtClean="0"/>
              <a:t>Zalm</a:t>
            </a:r>
            <a:r>
              <a:rPr lang="en-US" sz="1400" dirty="0" smtClean="0"/>
              <a:t> and </a:t>
            </a:r>
            <a:r>
              <a:rPr lang="en-US" sz="1400" dirty="0" err="1" smtClean="0"/>
              <a:t>Bergum</a:t>
            </a:r>
            <a:r>
              <a:rPr lang="en-US" sz="1400" dirty="0" smtClean="0"/>
              <a:t>, 2000)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3110074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Aligning philosophy and methodology with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Selection of phenomenology should be driven by the research question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There are various approaches to phenomenology and each will inform the methods of a particular study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The study of the lived experience should be prominent in the research question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482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13564"/>
          </a:xfrm>
        </p:spPr>
        <p:txBody>
          <a:bodyPr>
            <a:normAutofit fontScale="77500" lnSpcReduction="20000"/>
          </a:bodyPr>
          <a:lstStyle/>
          <a:p>
            <a:pPr marL="0" lvl="0" indent="0">
              <a:spcAft>
                <a:spcPts val="2400"/>
              </a:spcAft>
              <a:buNone/>
            </a:pPr>
            <a:r>
              <a:rPr lang="en-GB" dirty="0"/>
              <a:t>Outline the philosophical underpinnings of </a:t>
            </a:r>
            <a:r>
              <a:rPr lang="en-GB" dirty="0" smtClean="0"/>
              <a:t>phenomenology</a:t>
            </a:r>
            <a:endParaRPr lang="en-AU" dirty="0"/>
          </a:p>
          <a:p>
            <a:pPr marL="0" lvl="0" indent="0">
              <a:spcAft>
                <a:spcPts val="2400"/>
              </a:spcAft>
              <a:buNone/>
            </a:pPr>
            <a:r>
              <a:rPr lang="en-GB" dirty="0"/>
              <a:t>Identify the key philosophers involved in its </a:t>
            </a:r>
            <a:r>
              <a:rPr lang="en-GB" dirty="0" smtClean="0"/>
              <a:t>development</a:t>
            </a:r>
            <a:endParaRPr lang="en-AU" dirty="0"/>
          </a:p>
          <a:p>
            <a:pPr marL="0" lvl="0" indent="0">
              <a:spcAft>
                <a:spcPts val="2400"/>
              </a:spcAft>
              <a:buNone/>
            </a:pPr>
            <a:r>
              <a:rPr lang="en-GB" dirty="0"/>
              <a:t>Describe the different types of </a:t>
            </a:r>
            <a:r>
              <a:rPr lang="en-GB" dirty="0" smtClean="0"/>
              <a:t>phenomenology</a:t>
            </a:r>
            <a:endParaRPr lang="en-AU" dirty="0"/>
          </a:p>
          <a:p>
            <a:pPr marL="0" lvl="0" indent="0">
              <a:spcAft>
                <a:spcPts val="2400"/>
              </a:spcAft>
              <a:buNone/>
            </a:pPr>
            <a:r>
              <a:rPr lang="en-GB" dirty="0"/>
              <a:t>Discuss the role of the researcher undertaking a phenomenological </a:t>
            </a:r>
            <a:r>
              <a:rPr lang="en-GB" dirty="0" smtClean="0"/>
              <a:t>study</a:t>
            </a:r>
            <a:endParaRPr lang="en-AU" dirty="0"/>
          </a:p>
          <a:p>
            <a:pPr marL="0" lvl="0" indent="0">
              <a:spcAft>
                <a:spcPts val="2400"/>
              </a:spcAft>
              <a:buNone/>
            </a:pPr>
            <a:r>
              <a:rPr lang="en-GB" dirty="0"/>
              <a:t>Describe the strategies for data generation and </a:t>
            </a:r>
            <a:r>
              <a:rPr lang="en-GB" dirty="0" smtClean="0"/>
              <a:t>analysis</a:t>
            </a:r>
            <a:endParaRPr lang="en-AU" dirty="0"/>
          </a:p>
          <a:p>
            <a:pPr marL="0" indent="0">
              <a:spcAft>
                <a:spcPts val="2400"/>
              </a:spcAft>
              <a:buNone/>
            </a:pPr>
            <a:r>
              <a:rPr lang="en-GB" dirty="0"/>
              <a:t>Outline some of the ways that phenomenological research findings can be </a:t>
            </a:r>
            <a:r>
              <a:rPr lang="en-GB" dirty="0" smtClean="0"/>
              <a:t>presented</a:t>
            </a:r>
            <a:r>
              <a:rPr lang="en-AU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50694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generation and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1800"/>
              </a:spcAft>
            </a:pPr>
            <a:r>
              <a:rPr lang="en-US" dirty="0" smtClean="0"/>
              <a:t>Aim is to generate understanding into the essential nature of a particular phenomenon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Knowing the experience is through people who have first-hand lived the experience of the phenomenon of interest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Allow adequate time for recruitment processes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Recruitment continues until no new data is being revealed (data saturation)</a:t>
            </a:r>
          </a:p>
        </p:txBody>
      </p:sp>
    </p:spTree>
    <p:extLst>
      <p:ext uri="{BB962C8B-B14F-4D97-AF65-F5344CB8AC3E}">
        <p14:creationId xmlns:p14="http://schemas.microsoft.com/office/powerpoint/2010/main" val="19649640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generation and collection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1014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800"/>
              </a:spcAft>
            </a:pPr>
            <a:r>
              <a:rPr lang="en-US" dirty="0" smtClean="0"/>
              <a:t>Audio-taped interviews most common form of data collection – participant diaries may also be used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Interviews generally in-depth and semi-structured or framed as focused conversations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Interviews generally range from 45-90 minutes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Interviews transcribed into text an this becomes the data for analysis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2093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generation and collection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5336"/>
          </a:xfrm>
        </p:spPr>
        <p:txBody>
          <a:bodyPr>
            <a:normAutofit fontScale="92500" lnSpcReduction="1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dirty="0" smtClean="0"/>
              <a:t>In all contexts it is important, however even more so in the context of a multi-cultural environment to: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focus on being respectful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listen actively</a:t>
            </a:r>
          </a:p>
          <a:p>
            <a:pPr>
              <a:spcAft>
                <a:spcPts val="600"/>
              </a:spcAft>
            </a:pPr>
            <a:r>
              <a:rPr lang="en-US" dirty="0"/>
              <a:t>u</a:t>
            </a:r>
            <a:r>
              <a:rPr lang="en-US" dirty="0" smtClean="0"/>
              <a:t>se </a:t>
            </a:r>
            <a:r>
              <a:rPr lang="en-US" dirty="0"/>
              <a:t>various </a:t>
            </a:r>
            <a:r>
              <a:rPr lang="en-US" dirty="0" smtClean="0"/>
              <a:t>forms of questioning 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speak clearly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allow enough time for participants to fully respond to questions </a:t>
            </a:r>
          </a:p>
          <a:p>
            <a:pPr>
              <a:spcAft>
                <a:spcPts val="600"/>
              </a:spcAft>
            </a:pPr>
            <a:r>
              <a:rPr lang="en-US" dirty="0"/>
              <a:t>b</a:t>
            </a:r>
            <a:r>
              <a:rPr lang="en-US" dirty="0" smtClean="0"/>
              <a:t>e comfortable with silence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2981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1800"/>
              </a:spcAft>
            </a:pPr>
            <a:r>
              <a:rPr lang="en-US" dirty="0" smtClean="0"/>
              <a:t>Stage in the research process in which the essence of the phenomenon of interest may be understood and represented </a:t>
            </a:r>
            <a:r>
              <a:rPr lang="en-US" sz="1400" dirty="0" smtClean="0"/>
              <a:t>(Priest, 2000)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Often only briefly referred to in published journal articles</a:t>
            </a:r>
          </a:p>
          <a:p>
            <a:r>
              <a:rPr lang="en-US" dirty="0"/>
              <a:t>Number of approaches to phenomenological data </a:t>
            </a:r>
            <a:r>
              <a:rPr lang="en-US" dirty="0" smtClean="0"/>
              <a:t>analysis available – van </a:t>
            </a:r>
            <a:r>
              <a:rPr lang="en-US" dirty="0" err="1" smtClean="0"/>
              <a:t>Manen</a:t>
            </a:r>
            <a:r>
              <a:rPr lang="en-US" dirty="0" smtClean="0"/>
              <a:t> (1990), </a:t>
            </a:r>
            <a:r>
              <a:rPr lang="en-US" dirty="0" err="1" smtClean="0"/>
              <a:t>Moustakas</a:t>
            </a:r>
            <a:r>
              <a:rPr lang="en-US" dirty="0" smtClean="0"/>
              <a:t> (1994), Creswell (2007)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2907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of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Regardless of approach analysis begins with close and repeated engagement with data </a:t>
            </a:r>
            <a:r>
              <a:rPr lang="en-US" sz="1400" dirty="0" smtClean="0"/>
              <a:t>(Miller, 2002; </a:t>
            </a:r>
            <a:r>
              <a:rPr lang="en-US" sz="1400" dirty="0" err="1" smtClean="0"/>
              <a:t>Liamputtong</a:t>
            </a:r>
            <a:r>
              <a:rPr lang="en-US" sz="1400" dirty="0" smtClean="0"/>
              <a:t>, 2010)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Text </a:t>
            </a:r>
            <a:r>
              <a:rPr lang="en-US" dirty="0"/>
              <a:t>organized into units, noteworthy phrases identified, units transformed into meanings (concepts or themes) and linked to form a deep description </a:t>
            </a:r>
            <a:r>
              <a:rPr lang="en-US" sz="1400" dirty="0"/>
              <a:t>(Miller, 2002; Priest, 2002)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822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of data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7597424"/>
              </p:ext>
            </p:extLst>
          </p:nvPr>
        </p:nvGraphicFramePr>
        <p:xfrm>
          <a:off x="457199" y="2677396"/>
          <a:ext cx="758831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8831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Guideline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Turning to a phenomenon of interest</a:t>
                      </a:r>
                      <a:r>
                        <a:rPr lang="en-AU" dirty="0" smtClean="0">
                          <a:effectLst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Investigating the experience as we live it rather than as we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conceptualise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it</a:t>
                      </a:r>
                      <a:r>
                        <a:rPr lang="en-AU" dirty="0" smtClean="0">
                          <a:effectLst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Reflecting on the essential themes which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characterise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 phenomenon</a:t>
                      </a:r>
                      <a:r>
                        <a:rPr lang="en-AU" dirty="0" smtClean="0">
                          <a:effectLst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Describing the phenomenon through the art of writing and re-writing</a:t>
                      </a:r>
                      <a:r>
                        <a:rPr lang="en-AU" dirty="0" smtClean="0">
                          <a:effectLst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Maintaining a strong and oriented relation to the phenomenon</a:t>
                      </a:r>
                      <a:r>
                        <a:rPr lang="en-AU" dirty="0" smtClean="0">
                          <a:effectLst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Balancing the research context by considering the parts and the whole</a:t>
                      </a:r>
                      <a:r>
                        <a:rPr lang="en-AU" dirty="0" smtClean="0">
                          <a:effectLst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199" y="1629004"/>
            <a:ext cx="758831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van </a:t>
            </a:r>
            <a:r>
              <a:rPr lang="en-US" dirty="0" err="1" smtClean="0"/>
              <a:t>Manen’s</a:t>
            </a:r>
            <a:r>
              <a:rPr lang="en-US" dirty="0" smtClean="0"/>
              <a:t> guidelines for phenomenological analysis (1990: 30-31). </a:t>
            </a:r>
          </a:p>
          <a:p>
            <a:endParaRPr lang="en-US" sz="1400" dirty="0" smtClean="0"/>
          </a:p>
          <a:p>
            <a:r>
              <a:rPr lang="en-US" sz="1400" dirty="0" smtClean="0"/>
              <a:t>(NB</a:t>
            </a:r>
            <a:r>
              <a:rPr lang="en-US" sz="1400" dirty="0" smtClean="0"/>
              <a:t>: not intended as a prescriptive, linear </a:t>
            </a:r>
            <a:r>
              <a:rPr lang="en-US" sz="1400" dirty="0" smtClean="0"/>
              <a:t>procedure)</a:t>
            </a:r>
          </a:p>
        </p:txBody>
      </p:sp>
    </p:spTree>
    <p:extLst>
      <p:ext uri="{BB962C8B-B14F-4D97-AF65-F5344CB8AC3E}">
        <p14:creationId xmlns:p14="http://schemas.microsoft.com/office/powerpoint/2010/main" val="41702210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and rigor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1800"/>
              </a:spcAft>
              <a:buNone/>
            </a:pPr>
            <a:r>
              <a:rPr lang="en-US" dirty="0" smtClean="0"/>
              <a:t>Strategies such as:</a:t>
            </a:r>
          </a:p>
          <a:p>
            <a:pPr>
              <a:spcAft>
                <a:spcPts val="1800"/>
              </a:spcAft>
            </a:pPr>
            <a:r>
              <a:rPr lang="en-US" dirty="0"/>
              <a:t>s</a:t>
            </a:r>
            <a:r>
              <a:rPr lang="en-US" dirty="0" smtClean="0"/>
              <a:t>tating presuppositions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member checking</a:t>
            </a:r>
          </a:p>
          <a:p>
            <a:pPr>
              <a:spcAft>
                <a:spcPts val="1800"/>
              </a:spcAft>
            </a:pPr>
            <a:r>
              <a:rPr lang="en-US" dirty="0"/>
              <a:t>a</a:t>
            </a:r>
            <a:r>
              <a:rPr lang="en-US" dirty="0" smtClean="0"/>
              <a:t>chieving representativeness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2002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and rigor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1800"/>
              </a:spcAft>
            </a:pPr>
            <a:r>
              <a:rPr lang="en-US" dirty="0" smtClean="0"/>
              <a:t>Member-checking involves going back to participants to ensure that analysis is a legitimate representation of the phenomenon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Debated issue 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Participant’s multiple realities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Breaches of confidentiality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Potential of distress when participants read accounts of their experiences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3138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and rigor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“Framework of expressions” </a:t>
            </a:r>
            <a:r>
              <a:rPr lang="en-US" sz="1500" dirty="0"/>
              <a:t>(de Witt and </a:t>
            </a:r>
            <a:r>
              <a:rPr lang="en-US" sz="1500" dirty="0" err="1"/>
              <a:t>Ploeg</a:t>
            </a:r>
            <a:r>
              <a:rPr lang="en-US" sz="1500" dirty="0"/>
              <a:t>, </a:t>
            </a:r>
            <a:r>
              <a:rPr lang="en-US" sz="1500" dirty="0" smtClean="0"/>
              <a:t>2006: 227)</a:t>
            </a:r>
            <a:endParaRPr lang="en-US" sz="1500" dirty="0"/>
          </a:p>
          <a:p>
            <a:pPr marL="0" indent="0">
              <a:buNone/>
            </a:pPr>
            <a:r>
              <a:rPr lang="en-US" dirty="0" smtClean="0"/>
              <a:t>for establishing rigor in interpretive phenomenology:</a:t>
            </a:r>
          </a:p>
          <a:p>
            <a:r>
              <a:rPr lang="en-US" dirty="0" smtClean="0"/>
              <a:t>Balanced integration</a:t>
            </a:r>
          </a:p>
          <a:p>
            <a:r>
              <a:rPr lang="en-US" dirty="0" smtClean="0"/>
              <a:t>Openness</a:t>
            </a:r>
          </a:p>
          <a:p>
            <a:r>
              <a:rPr lang="en-US" dirty="0" smtClean="0"/>
              <a:t>Concreteness</a:t>
            </a:r>
          </a:p>
          <a:p>
            <a:r>
              <a:rPr lang="en-US" dirty="0" smtClean="0"/>
              <a:t>Resonance</a:t>
            </a:r>
          </a:p>
          <a:p>
            <a:r>
              <a:rPr lang="en-US" dirty="0" smtClean="0"/>
              <a:t>Actualization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390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and rigor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Aft>
                <a:spcPts val="1800"/>
              </a:spcAft>
            </a:pPr>
            <a:r>
              <a:rPr lang="en-US" dirty="0" smtClean="0"/>
              <a:t>Preference for individual researcher decisions for individual studies </a:t>
            </a:r>
            <a:r>
              <a:rPr lang="en-US" sz="1500" dirty="0" smtClean="0"/>
              <a:t>(Rolfe, 2006)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Phenomenology is a philosophy and a method, which attracts ongoing scholarly discourse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Ongoing attention ensures that phenomenology as a method continues to develop and strategies to ensure rigor continue to be refined</a:t>
            </a:r>
          </a:p>
        </p:txBody>
      </p:sp>
    </p:spTree>
    <p:extLst>
      <p:ext uri="{BB962C8B-B14F-4D97-AF65-F5344CB8AC3E}">
        <p14:creationId xmlns:p14="http://schemas.microsoft.com/office/powerpoint/2010/main" val="3634366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Careful and systematic reflective study of the lived experience</a:t>
            </a:r>
          </a:p>
          <a:p>
            <a:pPr>
              <a:spcAft>
                <a:spcPts val="1800"/>
              </a:spcAft>
            </a:pPr>
            <a:r>
              <a:rPr lang="en-US" dirty="0"/>
              <a:t>P</a:t>
            </a:r>
            <a:r>
              <a:rPr lang="en-US" dirty="0" smtClean="0"/>
              <a:t>roponents of phenomenology share an interest in understanding what it is </a:t>
            </a:r>
            <a:r>
              <a:rPr lang="en-US" i="1" dirty="0" smtClean="0"/>
              <a:t>like</a:t>
            </a:r>
            <a:r>
              <a:rPr lang="en-US" dirty="0" smtClean="0"/>
              <a:t> to be human and what constitutes out </a:t>
            </a:r>
            <a:r>
              <a:rPr lang="en-US" i="1" dirty="0" smtClean="0"/>
              <a:t>lived world </a:t>
            </a:r>
            <a:r>
              <a:rPr lang="en-US" sz="1400" dirty="0" smtClean="0"/>
              <a:t>(Smith et al., 2009)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Both a philosophy and a methodology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506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Presentation and dissemination of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Series of themes or motifs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Excerpts of participants’ narratives support themes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Balance between philosophical aspects of the method and the actual findings of the study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0674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Phenomenology is appropriate when the aims of the study are to gain insight into the lived experience of a phenomenon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Eight key concepts related to philosophical underpinnings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Position of the researcher as writer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Interviewing – most common method of data collection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Phenomenology is a philosophy and a method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4204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1800" dirty="0"/>
              <a:t>Adams C and van </a:t>
            </a:r>
            <a:r>
              <a:rPr lang="en-US" sz="1800" dirty="0" err="1"/>
              <a:t>Manen</a:t>
            </a:r>
            <a:r>
              <a:rPr lang="en-US" sz="1800" dirty="0"/>
              <a:t> M. (2008) Phenomenology. In: Given L (</a:t>
            </a:r>
            <a:r>
              <a:rPr lang="en-US" sz="1800" dirty="0" err="1"/>
              <a:t>ed</a:t>
            </a:r>
            <a:r>
              <a:rPr lang="en-US" sz="1800" dirty="0"/>
              <a:t>) </a:t>
            </a:r>
            <a:r>
              <a:rPr lang="en-US" sz="1800" i="1" dirty="0"/>
              <a:t>The SAGE Encyclopedia of Qualitative Research Methods.</a:t>
            </a:r>
            <a:r>
              <a:rPr lang="en-US" sz="1800" dirty="0"/>
              <a:t> Thousand Oaks: Sage, 614-619.</a:t>
            </a:r>
            <a:endParaRPr lang="en-AU" sz="1800" dirty="0"/>
          </a:p>
          <a:p>
            <a:pPr marL="0" indent="0">
              <a:spcAft>
                <a:spcPts val="1800"/>
              </a:spcAft>
              <a:buNone/>
            </a:pPr>
            <a:r>
              <a:rPr lang="en-US" sz="1800" dirty="0"/>
              <a:t>Creswell </a:t>
            </a:r>
            <a:r>
              <a:rPr lang="en-US" sz="1800" dirty="0" smtClean="0"/>
              <a:t>J. </a:t>
            </a:r>
            <a:r>
              <a:rPr lang="en-US" sz="1800" dirty="0"/>
              <a:t>(2007) </a:t>
            </a:r>
            <a:r>
              <a:rPr lang="en-US" sz="1800" i="1" dirty="0"/>
              <a:t>Qualitative Inquiry and Research Design. Choosing among five approaches, </a:t>
            </a:r>
            <a:r>
              <a:rPr lang="en-US" sz="1800" dirty="0"/>
              <a:t>Thousand Oaks, CA.: Sage Publications</a:t>
            </a:r>
            <a:r>
              <a:rPr lang="en-US" sz="1800" dirty="0" smtClean="0"/>
              <a:t>.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en-US" sz="1800" dirty="0" err="1" smtClean="0"/>
              <a:t>Crotty</a:t>
            </a:r>
            <a:r>
              <a:rPr lang="en-US" sz="1800" dirty="0" smtClean="0"/>
              <a:t> </a:t>
            </a:r>
            <a:r>
              <a:rPr lang="en-US" sz="1800" dirty="0"/>
              <a:t>M. (1996) </a:t>
            </a:r>
            <a:r>
              <a:rPr lang="en-US" sz="1800" i="1" dirty="0"/>
              <a:t>Phenomenology and Nursing Research, </a:t>
            </a:r>
            <a:r>
              <a:rPr lang="en-US" sz="1800" dirty="0"/>
              <a:t>Melbourne: Livingstone</a:t>
            </a:r>
            <a:r>
              <a:rPr lang="en-US" sz="1800" dirty="0" smtClean="0"/>
              <a:t>.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en-US" sz="1800" dirty="0"/>
              <a:t>De Witt L and </a:t>
            </a:r>
            <a:r>
              <a:rPr lang="en-US" sz="1800" dirty="0" err="1"/>
              <a:t>Ploeg</a:t>
            </a:r>
            <a:r>
              <a:rPr lang="en-US" sz="1800" dirty="0"/>
              <a:t> J. (2006) Critical appraisal of rigor in interpretive phenomenological nursing research. </a:t>
            </a:r>
            <a:r>
              <a:rPr lang="en-US" sz="1800" i="1" dirty="0"/>
              <a:t>Journal of Advanced Nursing</a:t>
            </a:r>
            <a:r>
              <a:rPr lang="en-US" sz="1800" dirty="0"/>
              <a:t> 55: 215-229</a:t>
            </a:r>
            <a:r>
              <a:rPr lang="en-US" sz="1800" dirty="0" smtClean="0"/>
              <a:t>.</a:t>
            </a:r>
            <a:endParaRPr lang="en-AU" sz="1800" dirty="0"/>
          </a:p>
          <a:p>
            <a:pPr marL="0" indent="0">
              <a:spcAft>
                <a:spcPts val="1800"/>
              </a:spcAft>
              <a:buNone/>
            </a:pPr>
            <a:r>
              <a:rPr lang="en-US" sz="1800" dirty="0"/>
              <a:t>Miller S. (2002) Analysis of phenomenological data generated with children as research participants. </a:t>
            </a:r>
            <a:r>
              <a:rPr lang="en-US" sz="1800" i="1" dirty="0"/>
              <a:t>Nurse Researcher</a:t>
            </a:r>
            <a:r>
              <a:rPr lang="en-US" sz="1800" dirty="0"/>
              <a:t> 10: 68-82.</a:t>
            </a:r>
            <a:endParaRPr lang="en-AU" sz="1800" dirty="0"/>
          </a:p>
          <a:p>
            <a:pPr marL="0" indent="0">
              <a:spcAft>
                <a:spcPts val="1800"/>
              </a:spcAft>
              <a:buNone/>
            </a:pPr>
            <a:r>
              <a:rPr lang="en-US" sz="1800" dirty="0" err="1"/>
              <a:t>Liamputtong</a:t>
            </a:r>
            <a:r>
              <a:rPr lang="en-US" sz="1800" dirty="0"/>
              <a:t> P. (2010) </a:t>
            </a:r>
            <a:r>
              <a:rPr lang="en-US" sz="1800" i="1" dirty="0"/>
              <a:t>Research methods in health: Foundations for evidence-</a:t>
            </a:r>
            <a:r>
              <a:rPr lang="en-US" sz="1800" i="1"/>
              <a:t>based </a:t>
            </a:r>
            <a:r>
              <a:rPr lang="en-US" sz="1800" i="1" smtClean="0"/>
              <a:t>practice</a:t>
            </a:r>
            <a:r>
              <a:rPr lang="en-US" sz="1800" i="1"/>
              <a:t>,</a:t>
            </a:r>
            <a:r>
              <a:rPr lang="en-US" sz="1800" i="1" smtClean="0"/>
              <a:t> </a:t>
            </a:r>
            <a:r>
              <a:rPr lang="en-US" sz="1800" dirty="0"/>
              <a:t>Melbourne: Oxford University Press</a:t>
            </a:r>
            <a:r>
              <a:rPr lang="en-US" sz="1800" dirty="0" smtClean="0"/>
              <a:t>.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9150494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2900" dirty="0" err="1"/>
              <a:t>Moustakas</a:t>
            </a:r>
            <a:r>
              <a:rPr lang="en-US" sz="2900" dirty="0"/>
              <a:t> C. (1994) </a:t>
            </a:r>
            <a:r>
              <a:rPr lang="en-US" sz="2900" i="1" dirty="0"/>
              <a:t>Phenomenological research methods, </a:t>
            </a:r>
            <a:r>
              <a:rPr lang="en-US" sz="2900" dirty="0"/>
              <a:t>London: Sage Publications.</a:t>
            </a:r>
            <a:endParaRPr lang="en-AU" sz="2900" dirty="0"/>
          </a:p>
          <a:p>
            <a:pPr marL="0" indent="0">
              <a:spcAft>
                <a:spcPts val="1800"/>
              </a:spcAft>
              <a:buNone/>
            </a:pPr>
            <a:r>
              <a:rPr lang="en-US" sz="2900" dirty="0"/>
              <a:t>Priest H. (2002) An approach to the phenomenological analysis of data. </a:t>
            </a:r>
            <a:r>
              <a:rPr lang="en-US" sz="2900" i="1" dirty="0"/>
              <a:t>Nurse Researcher</a:t>
            </a:r>
            <a:r>
              <a:rPr lang="en-US" sz="2900" dirty="0"/>
              <a:t> 10: 50-63.</a:t>
            </a:r>
            <a:endParaRPr lang="en-AU" sz="2900" dirty="0"/>
          </a:p>
          <a:p>
            <a:pPr marL="0" indent="0">
              <a:spcAft>
                <a:spcPts val="1800"/>
              </a:spcAft>
              <a:buNone/>
            </a:pPr>
            <a:r>
              <a:rPr lang="en-US" sz="2900" dirty="0"/>
              <a:t>Rolfe G. (2006) Validity, trustworthiness and </a:t>
            </a:r>
            <a:r>
              <a:rPr lang="en-US" sz="2900" dirty="0" err="1"/>
              <a:t>rigour</a:t>
            </a:r>
            <a:r>
              <a:rPr lang="en-US" sz="2900" dirty="0"/>
              <a:t>: quality and the idea of qualitative research. </a:t>
            </a:r>
            <a:r>
              <a:rPr lang="en-US" sz="2900" i="1" dirty="0"/>
              <a:t>Journal of Advanced Nursing</a:t>
            </a:r>
            <a:r>
              <a:rPr lang="en-US" sz="2900" dirty="0"/>
              <a:t> 53: 304-310.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en-US" sz="2900" dirty="0"/>
              <a:t>Smith JA, Flower P and Larkin M. (2009a) </a:t>
            </a:r>
            <a:r>
              <a:rPr lang="en-US" sz="2900" i="1" dirty="0"/>
              <a:t>Interpretative Phenomenological Analysis: Theory, Method and Research., </a:t>
            </a:r>
            <a:r>
              <a:rPr lang="en-US" sz="2900" dirty="0"/>
              <a:t>London: Sage.</a:t>
            </a:r>
            <a:endParaRPr lang="en-AU" sz="2900" dirty="0"/>
          </a:p>
          <a:p>
            <a:pPr marL="0" indent="0">
              <a:spcAft>
                <a:spcPts val="1800"/>
              </a:spcAft>
              <a:buNone/>
            </a:pPr>
            <a:r>
              <a:rPr lang="en-US" sz="2900" dirty="0"/>
              <a:t>Van der </a:t>
            </a:r>
            <a:r>
              <a:rPr lang="en-US" sz="2900" dirty="0" err="1"/>
              <a:t>Zalm</a:t>
            </a:r>
            <a:r>
              <a:rPr lang="en-US" sz="2900" dirty="0"/>
              <a:t> JE and </a:t>
            </a:r>
            <a:r>
              <a:rPr lang="en-US" sz="2900" dirty="0" err="1"/>
              <a:t>Bergum</a:t>
            </a:r>
            <a:r>
              <a:rPr lang="en-US" sz="2900" dirty="0"/>
              <a:t> V. (2000) Hermeneutic-phenomenology: providing living knowledge for nursing practice. </a:t>
            </a:r>
            <a:r>
              <a:rPr lang="en-US" sz="2900" i="1" dirty="0"/>
              <a:t>Journal of Advanced Nursing</a:t>
            </a:r>
            <a:r>
              <a:rPr lang="en-US" sz="2900" dirty="0"/>
              <a:t> 31: 211-218.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en-US" sz="2900" dirty="0"/>
              <a:t>van </a:t>
            </a:r>
            <a:r>
              <a:rPr lang="en-US" sz="2900" dirty="0" err="1"/>
              <a:t>Manen</a:t>
            </a:r>
            <a:r>
              <a:rPr lang="en-US" sz="2900" dirty="0"/>
              <a:t> M. (1990) </a:t>
            </a:r>
            <a:r>
              <a:rPr lang="en-US" sz="2900" i="1" dirty="0"/>
              <a:t>Researching Lived Experience: Human Science for an Action Sensitive Pedagogy, </a:t>
            </a:r>
            <a:r>
              <a:rPr lang="en-US" sz="2900" dirty="0"/>
              <a:t>Michigan, USA.: The </a:t>
            </a:r>
            <a:r>
              <a:rPr lang="en-US" sz="2900" dirty="0" err="1"/>
              <a:t>Althouse</a:t>
            </a:r>
            <a:r>
              <a:rPr lang="en-US" sz="2900" dirty="0"/>
              <a:t> Press.</a:t>
            </a:r>
            <a:endParaRPr lang="en-AU" sz="29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247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haracteristics of lived experience that differentiate it from other types of qualitative research that focus on human experience: 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Reflection on the </a:t>
            </a:r>
            <a:r>
              <a:rPr lang="en-US" i="1" dirty="0" smtClean="0"/>
              <a:t>lived experience </a:t>
            </a:r>
            <a:r>
              <a:rPr lang="en-US" dirty="0" smtClean="0"/>
              <a:t>is free from theoretical, prejudicial and suppositional intoxications </a:t>
            </a:r>
            <a:r>
              <a:rPr lang="en-US" sz="1400" dirty="0" smtClean="0"/>
              <a:t>(van </a:t>
            </a:r>
            <a:r>
              <a:rPr lang="en-US" sz="1400" dirty="0" err="1" smtClean="0"/>
              <a:t>Manen</a:t>
            </a:r>
            <a:r>
              <a:rPr lang="en-US" sz="1400" dirty="0" smtClean="0"/>
              <a:t>, 2007)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Experience is examined as it actually occurs and on its own terms </a:t>
            </a:r>
            <a:r>
              <a:rPr lang="en-US" sz="1400" dirty="0" smtClean="0"/>
              <a:t>(Smith et al., 2009)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64394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the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400"/>
              </a:spcAft>
            </a:pPr>
            <a:r>
              <a:rPr lang="en-US" dirty="0" smtClean="0"/>
              <a:t>Evolved from late 19</a:t>
            </a:r>
            <a:r>
              <a:rPr lang="en-US" baseline="30000" dirty="0" smtClean="0"/>
              <a:t>th</a:t>
            </a:r>
            <a:r>
              <a:rPr lang="en-US" dirty="0" smtClean="0"/>
              <a:t> and throughout the 20</a:t>
            </a:r>
            <a:r>
              <a:rPr lang="en-US" baseline="30000" dirty="0" smtClean="0"/>
              <a:t>th</a:t>
            </a:r>
            <a:r>
              <a:rPr lang="en-US" dirty="0" smtClean="0"/>
              <a:t> century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Countenance to positivistic scientific thought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Originated in Germany, spread across Europe then Asia, North America and other continents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456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of the 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n-US" dirty="0" smtClean="0"/>
              <a:t>Early work: Brentano (1838-1917) &amp; </a:t>
            </a:r>
            <a:r>
              <a:rPr lang="en-US" dirty="0" err="1" smtClean="0"/>
              <a:t>Stumpf</a:t>
            </a:r>
            <a:r>
              <a:rPr lang="en-US" dirty="0" smtClean="0"/>
              <a:t> (1848-1936)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Notion of </a:t>
            </a:r>
            <a:r>
              <a:rPr lang="en-US" i="1" dirty="0" smtClean="0"/>
              <a:t>intentionality</a:t>
            </a:r>
            <a:r>
              <a:rPr lang="en-US" dirty="0" smtClean="0"/>
              <a:t> main focus of early philosophers</a:t>
            </a:r>
          </a:p>
          <a:p>
            <a:pPr>
              <a:spcAft>
                <a:spcPts val="1800"/>
              </a:spcAft>
            </a:pPr>
            <a:r>
              <a:rPr lang="en-US" i="1" dirty="0" smtClean="0"/>
              <a:t>Intentionality</a:t>
            </a:r>
            <a:r>
              <a:rPr lang="en-US" dirty="0" smtClean="0"/>
              <a:t> – consciousness is always conscious of something</a:t>
            </a:r>
          </a:p>
        </p:txBody>
      </p:sp>
    </p:spTree>
    <p:extLst>
      <p:ext uri="{BB962C8B-B14F-4D97-AF65-F5344CB8AC3E}">
        <p14:creationId xmlns:p14="http://schemas.microsoft.com/office/powerpoint/2010/main" val="3474370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of the 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i="1" dirty="0"/>
              <a:t>Intentionality</a:t>
            </a:r>
            <a:r>
              <a:rPr lang="en-US" dirty="0"/>
              <a:t> – infers a reaching out of one’s consciousness to interact with objects and concepts as a means of relating to the world </a:t>
            </a:r>
            <a:r>
              <a:rPr lang="en-US" sz="1500" dirty="0"/>
              <a:t>(</a:t>
            </a:r>
            <a:r>
              <a:rPr lang="en-US" sz="1500" dirty="0" err="1"/>
              <a:t>Crotty</a:t>
            </a:r>
            <a:r>
              <a:rPr lang="en-US" sz="1500" dirty="0"/>
              <a:t>, 1996</a:t>
            </a:r>
            <a:r>
              <a:rPr lang="en-US" sz="1500" dirty="0" smtClean="0"/>
              <a:t>)</a:t>
            </a:r>
            <a:endParaRPr lang="en-US" i="1" dirty="0" smtClean="0"/>
          </a:p>
          <a:p>
            <a:pPr>
              <a:spcAft>
                <a:spcPts val="1800"/>
              </a:spcAft>
            </a:pPr>
            <a:r>
              <a:rPr lang="en-US" i="1" dirty="0" smtClean="0"/>
              <a:t>Intentionality</a:t>
            </a:r>
            <a:r>
              <a:rPr lang="en-US" dirty="0" smtClean="0"/>
              <a:t> – subscribing a questioning and/or theorizing nature to the world, so that actors become more a part of the world under observation </a:t>
            </a:r>
            <a:r>
              <a:rPr lang="en-US" sz="1400" dirty="0" smtClean="0"/>
              <a:t>(</a:t>
            </a:r>
            <a:r>
              <a:rPr lang="en-US" sz="1400" dirty="0" err="1" smtClean="0"/>
              <a:t>Moustakas</a:t>
            </a:r>
            <a:r>
              <a:rPr lang="en-US" sz="1400" dirty="0" smtClean="0"/>
              <a:t>, 1994)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22849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Philosophical underpinnings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n-US" dirty="0" smtClean="0"/>
              <a:t>Husserl (1857-1938) considered the originator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Developed transcendental phenomenology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Husserl considers that phenomenology is the way knowledge comes into being in the consciousness, which helps to clarify assumptions underlying all human understandings of the everyday world </a:t>
            </a:r>
            <a:r>
              <a:rPr lang="en-US" sz="1400" dirty="0" smtClean="0"/>
              <a:t>(Adams and van </a:t>
            </a:r>
            <a:r>
              <a:rPr lang="en-US" sz="1400" dirty="0" err="1" smtClean="0"/>
              <a:t>Manen</a:t>
            </a:r>
            <a:r>
              <a:rPr lang="en-US" sz="1400" dirty="0" smtClean="0"/>
              <a:t>, 2008)</a:t>
            </a:r>
          </a:p>
        </p:txBody>
      </p:sp>
    </p:spTree>
    <p:extLst>
      <p:ext uri="{BB962C8B-B14F-4D97-AF65-F5344CB8AC3E}">
        <p14:creationId xmlns:p14="http://schemas.microsoft.com/office/powerpoint/2010/main" val="1347493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Philosophical underpinnings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Understanding how individuals come to know their own experience of a phenomenon, allows them to identify the essential qualities of that experience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A phenomenological stance turns to the activity and attends to the taken-for-granted experience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882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1103</TotalTime>
  <Words>1759</Words>
  <Application>Microsoft Macintosh PowerPoint</Application>
  <PresentationFormat>On-screen Show (4:3)</PresentationFormat>
  <Paragraphs>161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Chapter 11 Phenomenology</vt:lpstr>
      <vt:lpstr>Learning objectives</vt:lpstr>
      <vt:lpstr>Introduction</vt:lpstr>
      <vt:lpstr>Introduction</vt:lpstr>
      <vt:lpstr>History of the methodology</vt:lpstr>
      <vt:lpstr>History of the methodology</vt:lpstr>
      <vt:lpstr>History of the methodology</vt:lpstr>
      <vt:lpstr>Philosophical underpinnings</vt:lpstr>
      <vt:lpstr>Philosophical underpinnings</vt:lpstr>
      <vt:lpstr>Philosophical underpinnings</vt:lpstr>
      <vt:lpstr>Philosophical underpinnings</vt:lpstr>
      <vt:lpstr>Philosophical underpinnings</vt:lpstr>
      <vt:lpstr>Philosophical underpinnings</vt:lpstr>
      <vt:lpstr>Philosophical underpinnings:  Key concepts</vt:lpstr>
      <vt:lpstr>Philosophical underpinnings:  Key concepts</vt:lpstr>
      <vt:lpstr>Philosophical underpinnings:  Key concepts</vt:lpstr>
      <vt:lpstr>Positioning of the researcher</vt:lpstr>
      <vt:lpstr>Positioning of the researcher</vt:lpstr>
      <vt:lpstr>Aligning philosophy and methodology with purpose</vt:lpstr>
      <vt:lpstr>Data generation and collection</vt:lpstr>
      <vt:lpstr>Data generation and collection</vt:lpstr>
      <vt:lpstr>Data generation and collection</vt:lpstr>
      <vt:lpstr>Analysis of data</vt:lpstr>
      <vt:lpstr>Analysis of data</vt:lpstr>
      <vt:lpstr>Analysis of data</vt:lpstr>
      <vt:lpstr>Quality and rigor</vt:lpstr>
      <vt:lpstr>Quality and rigor</vt:lpstr>
      <vt:lpstr>Quality and rigor</vt:lpstr>
      <vt:lpstr>Quality and rigor</vt:lpstr>
      <vt:lpstr>Presentation and dissemination of findings</vt:lpstr>
      <vt:lpstr>Summary</vt:lpstr>
      <vt:lpstr>References</vt:lpstr>
      <vt:lpstr>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JenniferCS</dc:creator>
  <cp:lastModifiedBy>Melanie Birks</cp:lastModifiedBy>
  <cp:revision>38</cp:revision>
  <dcterms:created xsi:type="dcterms:W3CDTF">2013-05-29T04:12:45Z</dcterms:created>
  <dcterms:modified xsi:type="dcterms:W3CDTF">2014-01-07T00:37:58Z</dcterms:modified>
</cp:coreProperties>
</file>